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82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13004800" cy="9753600"/>
  <p:notesSz cx="6858000" cy="9144000"/>
  <p:custDataLst>
    <p:tags r:id="rId34"/>
  </p:custData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Franklin Gothic Book" panose="020B0503020102020204"/>
      </a:defRPr>
    </a:lvl1pPr>
    <a:lvl2pPr marL="0" marR="0" indent="4572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Franklin Gothic Book" panose="020B0503020102020204"/>
      </a:defRPr>
    </a:lvl2pPr>
    <a:lvl3pPr marL="0" marR="0" indent="9144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Franklin Gothic Book" panose="020B0503020102020204"/>
      </a:defRPr>
    </a:lvl3pPr>
    <a:lvl4pPr marL="0" marR="0" indent="13716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Franklin Gothic Book" panose="020B0503020102020204"/>
      </a:defRPr>
    </a:lvl4pPr>
    <a:lvl5pPr marL="0" marR="0" indent="18288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Franklin Gothic Book" panose="020B0503020102020204"/>
      </a:defRPr>
    </a:lvl5pPr>
    <a:lvl6pPr marL="0" marR="0" indent="22860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Franklin Gothic Book" panose="020B0503020102020204"/>
      </a:defRPr>
    </a:lvl6pPr>
    <a:lvl7pPr marL="0" marR="0" indent="27432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Franklin Gothic Book" panose="020B0503020102020204"/>
      </a:defRPr>
    </a:lvl7pPr>
    <a:lvl8pPr marL="0" marR="0" indent="32004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Franklin Gothic Book" panose="020B0503020102020204"/>
      </a:defRPr>
    </a:lvl8pPr>
    <a:lvl9pPr marL="0" marR="0" indent="36576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Franklin Gothic Book" panose="020B05030201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6"/>
  </p:normalViewPr>
  <p:slideViewPr>
    <p:cSldViewPr snapToGrid="0" snapToObjects="1">
      <p:cViewPr varScale="1">
        <p:scale>
          <a:sx n="72" d="100"/>
          <a:sy n="72" d="100"/>
        </p:scale>
        <p:origin x="14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gs" Target="tags/tag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32" name="Shape 13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300480" latinLnBrk="0">
      <a:defRPr sz="1600">
        <a:latin typeface="+mj-lt"/>
        <a:ea typeface="+mj-ea"/>
        <a:cs typeface="+mj-cs"/>
        <a:sym typeface="Franklin Gothic Book" panose="020B0503020102020204"/>
      </a:defRPr>
    </a:lvl1pPr>
    <a:lvl2pPr indent="228600" defTabSz="1300480" latinLnBrk="0">
      <a:defRPr sz="1600">
        <a:latin typeface="+mj-lt"/>
        <a:ea typeface="+mj-ea"/>
        <a:cs typeface="+mj-cs"/>
        <a:sym typeface="Franklin Gothic Book" panose="020B0503020102020204"/>
      </a:defRPr>
    </a:lvl2pPr>
    <a:lvl3pPr indent="457200" defTabSz="1300480" latinLnBrk="0">
      <a:defRPr sz="1600">
        <a:latin typeface="+mj-lt"/>
        <a:ea typeface="+mj-ea"/>
        <a:cs typeface="+mj-cs"/>
        <a:sym typeface="Franklin Gothic Book" panose="020B0503020102020204"/>
      </a:defRPr>
    </a:lvl3pPr>
    <a:lvl4pPr indent="685800" defTabSz="1300480" latinLnBrk="0">
      <a:defRPr sz="1600">
        <a:latin typeface="+mj-lt"/>
        <a:ea typeface="+mj-ea"/>
        <a:cs typeface="+mj-cs"/>
        <a:sym typeface="Franklin Gothic Book" panose="020B0503020102020204"/>
      </a:defRPr>
    </a:lvl4pPr>
    <a:lvl5pPr indent="914400" defTabSz="1300480" latinLnBrk="0">
      <a:defRPr sz="1600">
        <a:latin typeface="+mj-lt"/>
        <a:ea typeface="+mj-ea"/>
        <a:cs typeface="+mj-cs"/>
        <a:sym typeface="Franklin Gothic Book" panose="020B0503020102020204"/>
      </a:defRPr>
    </a:lvl5pPr>
    <a:lvl6pPr indent="1143000" defTabSz="1300480" latinLnBrk="0">
      <a:defRPr sz="1600">
        <a:latin typeface="+mj-lt"/>
        <a:ea typeface="+mj-ea"/>
        <a:cs typeface="+mj-cs"/>
        <a:sym typeface="Franklin Gothic Book" panose="020B0503020102020204"/>
      </a:defRPr>
    </a:lvl6pPr>
    <a:lvl7pPr indent="1371600" defTabSz="1300480" latinLnBrk="0">
      <a:defRPr sz="1600">
        <a:latin typeface="+mj-lt"/>
        <a:ea typeface="+mj-ea"/>
        <a:cs typeface="+mj-cs"/>
        <a:sym typeface="Franklin Gothic Book" panose="020B0503020102020204"/>
      </a:defRPr>
    </a:lvl7pPr>
    <a:lvl8pPr indent="1600200" defTabSz="1300480" latinLnBrk="0">
      <a:defRPr sz="1600">
        <a:latin typeface="+mj-lt"/>
        <a:ea typeface="+mj-ea"/>
        <a:cs typeface="+mj-cs"/>
        <a:sym typeface="Franklin Gothic Book" panose="020B0503020102020204"/>
      </a:defRPr>
    </a:lvl8pPr>
    <a:lvl9pPr indent="1828800" defTabSz="1300480" latinLnBrk="0">
      <a:defRPr sz="1600">
        <a:latin typeface="+mj-lt"/>
        <a:ea typeface="+mj-ea"/>
        <a:cs typeface="+mj-cs"/>
        <a:sym typeface="Franklin Gothic Book" panose="020B0503020102020204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975359" y="3029937"/>
            <a:ext cx="11054082" cy="2090703"/>
          </a:xfrm>
          <a:prstGeom prst="rect">
            <a:avLst/>
          </a:prstGeom>
        </p:spPr>
        <p:txBody>
          <a:bodyPr/>
          <a:lstStyle>
            <a:lvl1pPr algn="ctr">
              <a:defRPr sz="6200" b="1"/>
            </a:lvl1pPr>
          </a:lstStyle>
          <a:p>
            <a:r>
              <a:t>标题文本</a:t>
            </a:r>
          </a:p>
        </p:txBody>
      </p:sp>
      <p:sp>
        <p:nvSpPr>
          <p:cNvPr id="16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50719" y="5527040"/>
            <a:ext cx="9103361" cy="2492587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4400"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 sz="4400"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 sz="4400"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 sz="4400"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 sz="4400">
                <a:solidFill>
                  <a:srgbClr val="888888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7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650239" y="390596"/>
            <a:ext cx="11704322" cy="1625601"/>
          </a:xfrm>
          <a:prstGeom prst="rect">
            <a:avLst/>
          </a:prstGeom>
        </p:spPr>
        <p:txBody>
          <a:bodyPr/>
          <a:lstStyle>
            <a:lvl1pPr algn="ctr">
              <a:defRPr sz="6200" b="1"/>
            </a:lvl1pPr>
          </a:lstStyle>
          <a:p>
            <a:r>
              <a:t>标题文本</a:t>
            </a:r>
          </a:p>
        </p:txBody>
      </p:sp>
      <p:sp>
        <p:nvSpPr>
          <p:cNvPr id="97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650239" y="2275839"/>
            <a:ext cx="11704322" cy="6436927"/>
          </a:xfrm>
          <a:prstGeom prst="rect">
            <a:avLst/>
          </a:prstGeom>
        </p:spPr>
        <p:txBody>
          <a:bodyPr/>
          <a:lstStyle>
            <a:lvl1pPr marL="471170" indent="-471170">
              <a:defRPr sz="4400"/>
            </a:lvl1pPr>
            <a:lvl2pPr>
              <a:defRPr sz="4400"/>
            </a:lvl2pPr>
            <a:lvl3pPr>
              <a:defRPr sz="4400"/>
            </a:lvl3pPr>
            <a:lvl4pPr>
              <a:defRPr sz="4400"/>
            </a:lvl4pPr>
            <a:lvl5pPr>
              <a:defRPr sz="4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9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9428480" y="390596"/>
            <a:ext cx="2926081" cy="8322169"/>
          </a:xfrm>
          <a:prstGeom prst="rect">
            <a:avLst/>
          </a:prstGeom>
        </p:spPr>
        <p:txBody>
          <a:bodyPr/>
          <a:lstStyle>
            <a:lvl1pPr algn="ctr">
              <a:defRPr sz="6200" b="1"/>
            </a:lvl1pPr>
          </a:lstStyle>
          <a:p>
            <a:r>
              <a:t>标题文本</a:t>
            </a:r>
          </a:p>
        </p:txBody>
      </p:sp>
      <p:sp>
        <p:nvSpPr>
          <p:cNvPr id="106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650239" y="390596"/>
            <a:ext cx="8561495" cy="8322169"/>
          </a:xfrm>
          <a:prstGeom prst="rect">
            <a:avLst/>
          </a:prstGeom>
        </p:spPr>
        <p:txBody>
          <a:bodyPr/>
          <a:lstStyle>
            <a:lvl1pPr marL="471170" indent="-471170">
              <a:defRPr sz="4400"/>
            </a:lvl1pPr>
            <a:lvl2pPr>
              <a:defRPr sz="4400"/>
            </a:lvl2pPr>
            <a:lvl3pPr>
              <a:defRPr sz="4400"/>
            </a:lvl3pPr>
            <a:lvl4pPr>
              <a:defRPr sz="4400"/>
            </a:lvl4pPr>
            <a:lvl5pPr>
              <a:defRPr sz="4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07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标题与副标题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1269999" y="1638300"/>
            <a:ext cx="10464801" cy="33020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78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标题文本</a:t>
            </a:r>
          </a:p>
        </p:txBody>
      </p:sp>
      <p:sp>
        <p:nvSpPr>
          <p:cNvPr id="115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69999" y="5029200"/>
            <a:ext cx="10464801" cy="1130300"/>
          </a:xfrm>
          <a:prstGeom prst="rect">
            <a:avLst/>
          </a:prstGeom>
        </p:spPr>
        <p:txBody>
          <a:bodyPr lIns="50800" tIns="50800" rIns="50800" bIns="50800"/>
          <a:lstStyle>
            <a:lvl1pPr marL="0" indent="0" algn="ctr" defTabSz="584200">
              <a:spcBef>
                <a:spcPts val="0"/>
              </a:spcBef>
              <a:buSzTx/>
              <a:buFontTx/>
              <a:buNone/>
              <a:defRPr sz="3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 algn="ctr" defTabSz="584200">
              <a:spcBef>
                <a:spcPts val="0"/>
              </a:spcBef>
              <a:buSzTx/>
              <a:buFontTx/>
              <a:buNone/>
              <a:defRPr sz="3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 algn="ctr" defTabSz="584200">
              <a:spcBef>
                <a:spcPts val="0"/>
              </a:spcBef>
              <a:buSzTx/>
              <a:buFontTx/>
              <a:buNone/>
              <a:defRPr sz="3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 algn="ctr" defTabSz="584200">
              <a:spcBef>
                <a:spcPts val="0"/>
              </a:spcBef>
              <a:buSzTx/>
              <a:buFontTx/>
              <a:buNone/>
              <a:defRPr sz="3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 algn="ctr" defTabSz="584200">
              <a:spcBef>
                <a:spcPts val="0"/>
              </a:spcBef>
              <a:buSzTx/>
              <a:buFontTx/>
              <a:buNone/>
              <a:defRPr sz="3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16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343006" y="9296400"/>
            <a:ext cx="312015" cy="312343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584200">
              <a:defRPr sz="14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894079" y="1608666"/>
            <a:ext cx="11216642" cy="1413935"/>
          </a:xfrm>
          <a:prstGeom prst="rect">
            <a:avLst/>
          </a:prstGeom>
        </p:spPr>
        <p:txBody>
          <a:bodyPr lIns="48767" tIns="48767" rIns="48767" bIns="48767"/>
          <a:lstStyle>
            <a:lvl1pPr>
              <a:lnSpc>
                <a:spcPct val="90000"/>
              </a:lnSpc>
              <a:defRPr sz="6200">
                <a:latin typeface="Calibri Light" panose="020F0302020204030204"/>
                <a:ea typeface="Calibri Light" panose="020F0302020204030204"/>
                <a:cs typeface="Calibri Light" panose="020F0302020204030204"/>
                <a:sym typeface="Calibri Light" panose="020F0302020204030204"/>
              </a:defRPr>
            </a:lvl1pPr>
          </a:lstStyle>
          <a:p>
            <a:r>
              <a:t>标题文本</a:t>
            </a:r>
          </a:p>
        </p:txBody>
      </p:sp>
      <p:sp>
        <p:nvSpPr>
          <p:cNvPr id="124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894079" y="3166533"/>
            <a:ext cx="11216642" cy="4641428"/>
          </a:xfrm>
          <a:prstGeom prst="rect">
            <a:avLst/>
          </a:prstGeom>
        </p:spPr>
        <p:txBody>
          <a:bodyPr lIns="48767" tIns="48767" rIns="48767" bIns="48767"/>
          <a:lstStyle>
            <a:lvl1pPr marL="310515" indent="-310515">
              <a:lnSpc>
                <a:spcPct val="90000"/>
              </a:lnSpc>
              <a:spcBef>
                <a:spcPts val="1400"/>
              </a:spcBef>
              <a:defRPr sz="38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819150" indent="-361950">
              <a:lnSpc>
                <a:spcPct val="90000"/>
              </a:lnSpc>
              <a:spcBef>
                <a:spcPts val="1400"/>
              </a:spcBef>
              <a:buChar char="•"/>
              <a:defRPr sz="38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48740" indent="-434340">
              <a:lnSpc>
                <a:spcPct val="90000"/>
              </a:lnSpc>
              <a:spcBef>
                <a:spcPts val="1400"/>
              </a:spcBef>
              <a:defRPr sz="38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54200" indent="-482600">
              <a:lnSpc>
                <a:spcPct val="90000"/>
              </a:lnSpc>
              <a:spcBef>
                <a:spcPts val="1400"/>
              </a:spcBef>
              <a:buChar char="•"/>
              <a:defRPr sz="38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311400" indent="-482600">
              <a:lnSpc>
                <a:spcPct val="90000"/>
              </a:lnSpc>
              <a:spcBef>
                <a:spcPts val="1400"/>
              </a:spcBef>
              <a:buChar char="•"/>
              <a:defRPr sz="38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25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787362" y="8024622"/>
            <a:ext cx="323359" cy="338837"/>
          </a:xfrm>
          <a:prstGeom prst="rect">
            <a:avLst/>
          </a:prstGeom>
        </p:spPr>
        <p:txBody>
          <a:bodyPr lIns="48767" tIns="48767" rIns="48767" bIns="48767"/>
          <a:lstStyle>
            <a:lvl1pPr>
              <a:defRPr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25" name="正文级别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6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1027289" y="6267591"/>
            <a:ext cx="11054081" cy="1937174"/>
          </a:xfrm>
          <a:prstGeom prst="rect">
            <a:avLst/>
          </a:prstGeom>
        </p:spPr>
        <p:txBody>
          <a:bodyPr anchor="t"/>
          <a:lstStyle>
            <a:lvl1pPr>
              <a:defRPr sz="5600" b="1" cap="all"/>
            </a:lvl1pPr>
          </a:lstStyle>
          <a:p>
            <a:r>
              <a:t>标题文本</a:t>
            </a:r>
          </a:p>
        </p:txBody>
      </p:sp>
      <p:sp>
        <p:nvSpPr>
          <p:cNvPr id="34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027289" y="4133991"/>
            <a:ext cx="11054081" cy="213360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600"/>
              </a:spcBef>
              <a:buSzTx/>
              <a:buFontTx/>
              <a:buNone/>
              <a:defRPr sz="2800">
                <a:solidFill>
                  <a:srgbClr val="888888"/>
                </a:solidFill>
              </a:defRPr>
            </a:lvl1pPr>
            <a:lvl2pPr marL="0" indent="457200">
              <a:spcBef>
                <a:spcPts val="600"/>
              </a:spcBef>
              <a:buSzTx/>
              <a:buFontTx/>
              <a:buNone/>
              <a:defRPr sz="2800">
                <a:solidFill>
                  <a:srgbClr val="888888"/>
                </a:solidFill>
              </a:defRPr>
            </a:lvl2pPr>
            <a:lvl3pPr marL="0" indent="914400">
              <a:spcBef>
                <a:spcPts val="600"/>
              </a:spcBef>
              <a:buSzTx/>
              <a:buFontTx/>
              <a:buNone/>
              <a:defRPr sz="2800">
                <a:solidFill>
                  <a:srgbClr val="888888"/>
                </a:solidFill>
              </a:defRPr>
            </a:lvl3pPr>
            <a:lvl4pPr marL="0" indent="1371600">
              <a:spcBef>
                <a:spcPts val="600"/>
              </a:spcBef>
              <a:buSzTx/>
              <a:buFontTx/>
              <a:buNone/>
              <a:defRPr sz="2800">
                <a:solidFill>
                  <a:srgbClr val="888888"/>
                </a:solidFill>
              </a:defRPr>
            </a:lvl4pPr>
            <a:lvl5pPr marL="0" indent="1828800">
              <a:spcBef>
                <a:spcPts val="600"/>
              </a:spcBef>
              <a:buSzTx/>
              <a:buFontTx/>
              <a:buNone/>
              <a:defRPr sz="2800">
                <a:solidFill>
                  <a:srgbClr val="888888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650239" y="390596"/>
            <a:ext cx="11704322" cy="1625601"/>
          </a:xfrm>
          <a:prstGeom prst="rect">
            <a:avLst/>
          </a:prstGeom>
        </p:spPr>
        <p:txBody>
          <a:bodyPr/>
          <a:lstStyle>
            <a:lvl1pPr algn="ctr">
              <a:defRPr sz="6200" b="1"/>
            </a:lvl1pPr>
          </a:lstStyle>
          <a:p>
            <a:r>
              <a:t>标题文本</a:t>
            </a:r>
          </a:p>
        </p:txBody>
      </p:sp>
      <p:sp>
        <p:nvSpPr>
          <p:cNvPr id="43" name="正文级别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50239" y="2275839"/>
            <a:ext cx="5743788" cy="6436927"/>
          </a:xfrm>
          <a:prstGeom prst="rect">
            <a:avLst/>
          </a:prstGeom>
        </p:spPr>
        <p:txBody>
          <a:bodyPr/>
          <a:lstStyle>
            <a:lvl1pPr marL="465455" indent="-465455">
              <a:spcBef>
                <a:spcPts val="900"/>
              </a:spcBef>
              <a:defRPr sz="3800"/>
            </a:lvl1pPr>
            <a:lvl2pPr marL="909320" indent="-452120">
              <a:spcBef>
                <a:spcPts val="900"/>
              </a:spcBef>
              <a:defRPr sz="3800"/>
            </a:lvl2pPr>
            <a:lvl3pPr marL="1348740" indent="-434340">
              <a:spcBef>
                <a:spcPts val="900"/>
              </a:spcBef>
              <a:defRPr sz="3800"/>
            </a:lvl3pPr>
            <a:lvl4pPr marL="1854200" indent="-482600">
              <a:spcBef>
                <a:spcPts val="900"/>
              </a:spcBef>
              <a:defRPr sz="3800"/>
            </a:lvl4pPr>
            <a:lvl5pPr marL="2311400" indent="-482600">
              <a:spcBef>
                <a:spcPts val="900"/>
              </a:spcBef>
              <a:defRPr sz="38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4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650239" y="390596"/>
            <a:ext cx="11704322" cy="1625601"/>
          </a:xfrm>
          <a:prstGeom prst="rect">
            <a:avLst/>
          </a:prstGeom>
        </p:spPr>
        <p:txBody>
          <a:bodyPr/>
          <a:lstStyle>
            <a:lvl1pPr algn="ctr">
              <a:defRPr sz="6200" b="1"/>
            </a:lvl1pPr>
          </a:lstStyle>
          <a:p>
            <a:r>
              <a:t>标题文本</a:t>
            </a:r>
          </a:p>
        </p:txBody>
      </p:sp>
      <p:sp>
        <p:nvSpPr>
          <p:cNvPr id="52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50239" y="2183271"/>
            <a:ext cx="5746046" cy="909885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800"/>
              </a:spcBef>
              <a:buSzTx/>
              <a:buFontTx/>
              <a:buNone/>
              <a:defRPr sz="3400" b="1"/>
            </a:lvl1pPr>
            <a:lvl2pPr marL="0" indent="457200">
              <a:spcBef>
                <a:spcPts val="800"/>
              </a:spcBef>
              <a:buSzTx/>
              <a:buFontTx/>
              <a:buNone/>
              <a:defRPr sz="3400" b="1"/>
            </a:lvl2pPr>
            <a:lvl3pPr marL="0" indent="914400">
              <a:spcBef>
                <a:spcPts val="800"/>
              </a:spcBef>
              <a:buSzTx/>
              <a:buFontTx/>
              <a:buNone/>
              <a:defRPr sz="3400" b="1"/>
            </a:lvl3pPr>
            <a:lvl4pPr marL="0" indent="1371600">
              <a:spcBef>
                <a:spcPts val="800"/>
              </a:spcBef>
              <a:buSzTx/>
              <a:buFontTx/>
              <a:buNone/>
              <a:defRPr sz="3400" b="1"/>
            </a:lvl4pPr>
            <a:lvl5pPr marL="0" indent="1828800">
              <a:spcBef>
                <a:spcPts val="800"/>
              </a:spcBef>
              <a:buSzTx/>
              <a:buFontTx/>
              <a:buNone/>
              <a:defRPr sz="3400" b="1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3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6606258" y="2183271"/>
            <a:ext cx="5748303" cy="909885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800"/>
              </a:spcBef>
              <a:buSzTx/>
              <a:buFontTx/>
              <a:buNone/>
              <a:defRPr sz="3400" b="1"/>
            </a:pPr>
          </a:p>
        </p:txBody>
      </p:sp>
      <p:sp>
        <p:nvSpPr>
          <p:cNvPr id="54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650239" y="390596"/>
            <a:ext cx="11704322" cy="1625601"/>
          </a:xfrm>
          <a:prstGeom prst="rect">
            <a:avLst/>
          </a:prstGeom>
        </p:spPr>
        <p:txBody>
          <a:bodyPr/>
          <a:lstStyle>
            <a:lvl1pPr algn="ctr">
              <a:defRPr sz="6200" b="1"/>
            </a:lvl1pPr>
          </a:lstStyle>
          <a:p>
            <a:r>
              <a:t>标题文本</a:t>
            </a:r>
          </a:p>
        </p:txBody>
      </p:sp>
      <p:sp>
        <p:nvSpPr>
          <p:cNvPr id="62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650239" y="388337"/>
            <a:ext cx="4278491" cy="1652694"/>
          </a:xfrm>
          <a:prstGeom prst="rect">
            <a:avLst/>
          </a:prstGeom>
        </p:spPr>
        <p:txBody>
          <a:bodyPr anchor="b"/>
          <a:lstStyle>
            <a:lvl1pPr>
              <a:defRPr sz="2800" b="1"/>
            </a:lvl1pPr>
          </a:lstStyle>
          <a:p>
            <a:r>
              <a:t>标题文本</a:t>
            </a:r>
          </a:p>
        </p:txBody>
      </p:sp>
      <p:sp>
        <p:nvSpPr>
          <p:cNvPr id="77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5084515" y="388337"/>
            <a:ext cx="7270046" cy="8324429"/>
          </a:xfrm>
          <a:prstGeom prst="rect">
            <a:avLst/>
          </a:prstGeom>
        </p:spPr>
        <p:txBody>
          <a:bodyPr/>
          <a:lstStyle>
            <a:lvl1pPr marL="471170" indent="-471170">
              <a:defRPr sz="4400"/>
            </a:lvl1pPr>
            <a:lvl2pPr>
              <a:defRPr sz="4400"/>
            </a:lvl2pPr>
            <a:lvl3pPr>
              <a:defRPr sz="4400"/>
            </a:lvl3pPr>
            <a:lvl4pPr>
              <a:defRPr sz="4400"/>
            </a:lvl4pPr>
            <a:lvl5pPr>
              <a:defRPr sz="4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8" name="文本占位符 3"/>
          <p:cNvSpPr>
            <a:spLocks noGrp="1"/>
          </p:cNvSpPr>
          <p:nvPr>
            <p:ph type="body" sz="half" idx="13"/>
          </p:nvPr>
        </p:nvSpPr>
        <p:spPr>
          <a:xfrm>
            <a:off x="650239" y="2041031"/>
            <a:ext cx="4278491" cy="6671734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400"/>
              </a:spcBef>
              <a:buSzTx/>
              <a:buFontTx/>
              <a:buNone/>
              <a:defRPr sz="1800"/>
            </a:pPr>
          </a:p>
        </p:txBody>
      </p:sp>
      <p:sp>
        <p:nvSpPr>
          <p:cNvPr id="7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2549031" y="6827519"/>
            <a:ext cx="7802882" cy="806029"/>
          </a:xfrm>
          <a:prstGeom prst="rect">
            <a:avLst/>
          </a:prstGeom>
        </p:spPr>
        <p:txBody>
          <a:bodyPr anchor="b"/>
          <a:lstStyle>
            <a:lvl1pPr>
              <a:defRPr sz="2800" b="1"/>
            </a:lvl1pPr>
          </a:lstStyle>
          <a:p>
            <a:r>
              <a:t>标题文本</a:t>
            </a:r>
          </a:p>
        </p:txBody>
      </p:sp>
      <p:sp>
        <p:nvSpPr>
          <p:cNvPr id="87" name="图片占位符 2"/>
          <p:cNvSpPr>
            <a:spLocks noGrp="1"/>
          </p:cNvSpPr>
          <p:nvPr>
            <p:ph type="pic" sz="half" idx="13"/>
          </p:nvPr>
        </p:nvSpPr>
        <p:spPr>
          <a:xfrm>
            <a:off x="2549031" y="871502"/>
            <a:ext cx="7802882" cy="585216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/>
        </p:txBody>
      </p:sp>
      <p:sp>
        <p:nvSpPr>
          <p:cNvPr id="88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549031" y="7633547"/>
            <a:ext cx="7802882" cy="114469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FontTx/>
              <a:buNone/>
              <a:defRPr sz="1800"/>
            </a:lvl1pPr>
            <a:lvl2pPr marL="0" indent="457200">
              <a:spcBef>
                <a:spcPts val="400"/>
              </a:spcBef>
              <a:buSzTx/>
              <a:buFontTx/>
              <a:buNone/>
              <a:defRPr sz="1800"/>
            </a:lvl2pPr>
            <a:lvl3pPr marL="0" indent="914400">
              <a:spcBef>
                <a:spcPts val="400"/>
              </a:spcBef>
              <a:buSzTx/>
              <a:buFontTx/>
              <a:buNone/>
              <a:defRPr sz="1800"/>
            </a:lvl3pPr>
            <a:lvl4pPr marL="0" indent="1371600">
              <a:spcBef>
                <a:spcPts val="400"/>
              </a:spcBef>
              <a:buSzTx/>
              <a:buFontTx/>
              <a:buNone/>
              <a:defRPr sz="1800"/>
            </a:lvl4pPr>
            <a:lvl5pPr marL="0" indent="1828800">
              <a:spcBef>
                <a:spcPts val="400"/>
              </a:spcBef>
              <a:buSzTx/>
              <a:buFontTx/>
              <a:buNone/>
              <a:defRPr sz="18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image" Target="../media/image3.png"/><Relationship Id="rId15" Type="http://schemas.openxmlformats.org/officeDocument/2006/relationships/image" Target="../media/image2.jpeg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icture 3"/>
          <p:cNvPicPr/>
          <p:nvPr/>
        </p:nvPicPr>
        <p:blipFill>
          <a:blip r:embed="rId15"/>
          <a:stretch>
            <a:fillRect/>
          </a:stretch>
        </p:blipFill>
        <p:spPr>
          <a:xfrm>
            <a:off x="-4234" y="1220359"/>
            <a:ext cx="13004801" cy="85344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" name="矩形 8"/>
          <p:cNvSpPr/>
          <p:nvPr/>
        </p:nvSpPr>
        <p:spPr>
          <a:xfrm>
            <a:off x="-866" y="1219199"/>
            <a:ext cx="13006532" cy="8539766"/>
          </a:xfrm>
          <a:prstGeom prst="rect">
            <a:avLst/>
          </a:prstGeom>
          <a:solidFill>
            <a:srgbClr val="FFFFFF">
              <a:alpha val="71000"/>
            </a:srgbClr>
          </a:solidFill>
          <a:ln w="3175">
            <a:miter lim="400000"/>
          </a:ln>
        </p:spPr>
        <p:txBody>
          <a:bodyPr lIns="36575" tIns="36575" rIns="36575" bIns="36575" anchor="ctr"/>
          <a:lstStyle/>
          <a:p>
            <a:pPr>
              <a:defRPr sz="2000"/>
            </a:pPr>
          </a:p>
        </p:txBody>
      </p:sp>
      <p:sp>
        <p:nvSpPr>
          <p:cNvPr id="4" name="标题文本"/>
          <p:cNvSpPr txBox="1">
            <a:spLocks noGrp="1"/>
          </p:cNvSpPr>
          <p:nvPr>
            <p:ph type="title"/>
          </p:nvPr>
        </p:nvSpPr>
        <p:spPr>
          <a:xfrm>
            <a:off x="609600" y="1828800"/>
            <a:ext cx="11704321" cy="901700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5" name="正文级别 1…"/>
          <p:cNvSpPr txBox="1">
            <a:spLocks noGrp="1"/>
          </p:cNvSpPr>
          <p:nvPr>
            <p:ph type="body" idx="1"/>
          </p:nvPr>
        </p:nvSpPr>
        <p:spPr>
          <a:xfrm>
            <a:off x="609599" y="3340100"/>
            <a:ext cx="11704322" cy="5870453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>
            <a:normAutofit/>
          </a:bodyPr>
          <a:lstStyle>
            <a:lvl2pPr marL="906145" indent="-448945"/>
            <a:lvl3pPr marL="1333500" indent="-419100"/>
            <a:lvl4pPr marL="1874520" indent="-502920"/>
            <a:lvl5pPr marL="2331720" indent="-502920"/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pic>
        <p:nvPicPr>
          <p:cNvPr id="6" name="sym-logo300.png" descr="sym-logo300.png"/>
          <p:cNvPicPr/>
          <p:nvPr/>
        </p:nvPicPr>
        <p:blipFill>
          <a:blip r:embed="rId16"/>
          <a:stretch>
            <a:fillRect/>
          </a:stretch>
        </p:blipFill>
        <p:spPr>
          <a:xfrm>
            <a:off x="310956" y="300566"/>
            <a:ext cx="606748" cy="606749"/>
          </a:xfrm>
          <a:prstGeom prst="rect">
            <a:avLst/>
          </a:prstGeom>
          <a:ln w="12700">
            <a:miter lim="400000"/>
            <a:headEnd/>
            <a:tailEnd/>
          </a:ln>
          <a:effectLst>
            <a:reflection stA="50000" endPos="40000" dir="5400000" sy="-100000" algn="bl" rotWithShape="0"/>
          </a:effectLst>
        </p:spPr>
      </p:pic>
      <p:sp>
        <p:nvSpPr>
          <p:cNvPr id="7" name="Sym社区系统商业版"/>
          <p:cNvSpPr txBox="1"/>
          <p:nvPr/>
        </p:nvSpPr>
        <p:spPr>
          <a:xfrm>
            <a:off x="1219200" y="375340"/>
            <a:ext cx="6577918" cy="4572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spAutoFit/>
          </a:bodyPr>
          <a:lstStyle/>
          <a:p>
            <a:pPr defTabSz="914400">
              <a:spcBef>
                <a:spcPts val="700"/>
              </a:spcBef>
              <a:defRPr sz="2800">
                <a:solidFill>
                  <a:srgbClr val="FFFFFF"/>
                </a:solidFill>
                <a:latin typeface="冬青黑体简体中文 W3"/>
                <a:ea typeface="冬青黑体简体中文 W3"/>
                <a:cs typeface="冬青黑体简体中文 W3"/>
                <a:sym typeface="冬青黑体简体中文 W3"/>
              </a:defRPr>
            </a:pPr>
            <a:r>
              <a:t>Sym社区系统商业版</a:t>
            </a:r>
          </a:p>
        </p:txBody>
      </p:sp>
      <p:sp>
        <p:nvSpPr>
          <p:cNvPr id="8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985853" y="9123307"/>
            <a:ext cx="368707" cy="352959"/>
          </a:xfrm>
          <a:prstGeom prst="rect">
            <a:avLst/>
          </a:prstGeom>
          <a:ln w="12700">
            <a:miter lim="400000"/>
          </a:ln>
        </p:spPr>
        <p:txBody>
          <a:bodyPr wrap="none" lIns="65023" tIns="65023" rIns="65023" bIns="65023" anchor="ctr">
            <a:spAutoFit/>
          </a:bodyPr>
          <a:lstStyle>
            <a:lvl1pPr algn="r">
              <a:defRPr sz="16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Franklin Gothic Medium" panose="020B0603020102020204"/>
          <a:ea typeface="Franklin Gothic Medium" panose="020B0603020102020204"/>
          <a:cs typeface="Franklin Gothic Medium" panose="020B0603020102020204"/>
          <a:sym typeface="Franklin Gothic Medium" panose="020B0603020102020204"/>
        </a:defRPr>
      </a:lvl1pPr>
      <a:lvl2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Franklin Gothic Medium" panose="020B0603020102020204"/>
          <a:ea typeface="Franklin Gothic Medium" panose="020B0603020102020204"/>
          <a:cs typeface="Franklin Gothic Medium" panose="020B0603020102020204"/>
          <a:sym typeface="Franklin Gothic Medium" panose="020B0603020102020204"/>
        </a:defRPr>
      </a:lvl2pPr>
      <a:lvl3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Franklin Gothic Medium" panose="020B0603020102020204"/>
          <a:ea typeface="Franklin Gothic Medium" panose="020B0603020102020204"/>
          <a:cs typeface="Franklin Gothic Medium" panose="020B0603020102020204"/>
          <a:sym typeface="Franklin Gothic Medium" panose="020B0603020102020204"/>
        </a:defRPr>
      </a:lvl3pPr>
      <a:lvl4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Franklin Gothic Medium" panose="020B0603020102020204"/>
          <a:ea typeface="Franklin Gothic Medium" panose="020B0603020102020204"/>
          <a:cs typeface="Franklin Gothic Medium" panose="020B0603020102020204"/>
          <a:sym typeface="Franklin Gothic Medium" panose="020B0603020102020204"/>
        </a:defRPr>
      </a:lvl4pPr>
      <a:lvl5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Franklin Gothic Medium" panose="020B0603020102020204"/>
          <a:ea typeface="Franklin Gothic Medium" panose="020B0603020102020204"/>
          <a:cs typeface="Franklin Gothic Medium" panose="020B0603020102020204"/>
          <a:sym typeface="Franklin Gothic Medium" panose="020B0603020102020204"/>
        </a:defRPr>
      </a:lvl5pPr>
      <a:lvl6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Franklin Gothic Medium" panose="020B0603020102020204"/>
          <a:ea typeface="Franklin Gothic Medium" panose="020B0603020102020204"/>
          <a:cs typeface="Franklin Gothic Medium" panose="020B0603020102020204"/>
          <a:sym typeface="Franklin Gothic Medium" panose="020B0603020102020204"/>
        </a:defRPr>
      </a:lvl6pPr>
      <a:lvl7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Franklin Gothic Medium" panose="020B0603020102020204"/>
          <a:ea typeface="Franklin Gothic Medium" panose="020B0603020102020204"/>
          <a:cs typeface="Franklin Gothic Medium" panose="020B0603020102020204"/>
          <a:sym typeface="Franklin Gothic Medium" panose="020B0603020102020204"/>
        </a:defRPr>
      </a:lvl7pPr>
      <a:lvl8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Franklin Gothic Medium" panose="020B0603020102020204"/>
          <a:ea typeface="Franklin Gothic Medium" panose="020B0603020102020204"/>
          <a:cs typeface="Franklin Gothic Medium" panose="020B0603020102020204"/>
          <a:sym typeface="Franklin Gothic Medium" panose="020B0603020102020204"/>
        </a:defRPr>
      </a:lvl8pPr>
      <a:lvl9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Franklin Gothic Medium" panose="020B0603020102020204"/>
          <a:ea typeface="Franklin Gothic Medium" panose="020B0603020102020204"/>
          <a:cs typeface="Franklin Gothic Medium" panose="020B0603020102020204"/>
          <a:sym typeface="Franklin Gothic Medium" panose="020B0603020102020204"/>
        </a:defRPr>
      </a:lvl9pPr>
    </p:titleStyle>
    <p:bodyStyle>
      <a:lvl1pPr marL="471170" marR="0" indent="-471170" algn="l" defTabSz="130048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Franklin Gothic Book" panose="020B0503020102020204"/>
        </a:defRPr>
      </a:lvl1pPr>
      <a:lvl2pPr marL="763270" marR="0" indent="-306070" algn="l" defTabSz="130048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–"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Franklin Gothic Book" panose="020B0503020102020204"/>
        </a:defRPr>
      </a:lvl2pPr>
      <a:lvl3pPr marL="1200150" marR="0" indent="-285750" algn="l" defTabSz="130048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Franklin Gothic Book" panose="020B0503020102020204"/>
        </a:defRPr>
      </a:lvl3pPr>
      <a:lvl4pPr marL="1714500" marR="0" indent="-342900" algn="l" defTabSz="130048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–"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Franklin Gothic Book" panose="020B0503020102020204"/>
        </a:defRPr>
      </a:lvl4pPr>
      <a:lvl5pPr marL="2171700" marR="0" indent="-342900" algn="l" defTabSz="130048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»"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Franklin Gothic Book" panose="020B0503020102020204"/>
        </a:defRPr>
      </a:lvl5pPr>
      <a:lvl6pPr marL="2628900" marR="0" indent="-342900" algn="l" defTabSz="130048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Franklin Gothic Book" panose="020B0503020102020204"/>
        </a:defRPr>
      </a:lvl6pPr>
      <a:lvl7pPr marL="3086100" marR="0" indent="-342900" algn="l" defTabSz="130048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Franklin Gothic Book" panose="020B0503020102020204"/>
        </a:defRPr>
      </a:lvl7pPr>
      <a:lvl8pPr marL="3543300" marR="0" indent="-342900" algn="l" defTabSz="130048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Franklin Gothic Book" panose="020B0503020102020204"/>
        </a:defRPr>
      </a:lvl8pPr>
      <a:lvl9pPr marL="4000500" marR="0" indent="-342900" algn="l" defTabSz="130048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Franklin Gothic Book" panose="020B0503020102020204"/>
        </a:defRPr>
      </a:lvl9pPr>
    </p:bodyStyle>
    <p:otherStyle>
      <a:lvl1pPr marL="0" marR="0" indent="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 panose="020B0503020102020204"/>
        </a:defRPr>
      </a:lvl1pPr>
      <a:lvl2pPr marL="0" marR="0" indent="4572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 panose="020B0503020102020204"/>
        </a:defRPr>
      </a:lvl2pPr>
      <a:lvl3pPr marL="0" marR="0" indent="9144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 panose="020B0503020102020204"/>
        </a:defRPr>
      </a:lvl3pPr>
      <a:lvl4pPr marL="0" marR="0" indent="13716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 panose="020B0503020102020204"/>
        </a:defRPr>
      </a:lvl4pPr>
      <a:lvl5pPr marL="0" marR="0" indent="18288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 panose="020B0503020102020204"/>
        </a:defRPr>
      </a:lvl5pPr>
      <a:lvl6pPr marL="0" marR="0" indent="22860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 panose="020B0503020102020204"/>
        </a:defRPr>
      </a:lvl6pPr>
      <a:lvl7pPr marL="0" marR="0" indent="27432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 panose="020B0503020102020204"/>
        </a:defRPr>
      </a:lvl7pPr>
      <a:lvl8pPr marL="0" marR="0" indent="32004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 panose="020B0503020102020204"/>
        </a:defRPr>
      </a:lvl8pPr>
      <a:lvl9pPr marL="0" marR="0" indent="36576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 panose="020B05030201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hyperlink" Target="https://cs.jdy.com/" TargetMode="External"/><Relationship Id="rId3" Type="http://schemas.openxmlformats.org/officeDocument/2006/relationships/hyperlink" Target="https://c.shenzhoubb.com/" TargetMode="External"/><Relationship Id="rId2" Type="http://schemas.openxmlformats.org/officeDocument/2006/relationships/hyperlink" Target="http://bbs.ivrpano.com" TargetMode="External"/><Relationship Id="rId1" Type="http://schemas.openxmlformats.org/officeDocument/2006/relationships/hyperlink" Target="https://bbs.kuaidi100.com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ym-logo300.png" descr="sym-logo3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442" y="2456462"/>
            <a:ext cx="1588524" cy="1588524"/>
          </a:xfrm>
          <a:prstGeom prst="rect">
            <a:avLst/>
          </a:prstGeom>
          <a:ln w="12700">
            <a:miter lim="400000"/>
            <a:headEnd/>
            <a:tailEnd/>
          </a:ln>
          <a:effectLst>
            <a:reflection stA="50000" endPos="40000" dir="5400000" sy="-100000" algn="bl" rotWithShape="0"/>
          </a:effectLst>
        </p:spPr>
      </p:pic>
      <p:sp>
        <p:nvSpPr>
          <p:cNvPr id="135" name="Sym社区系统商业版"/>
          <p:cNvSpPr txBox="1"/>
          <p:nvPr/>
        </p:nvSpPr>
        <p:spPr>
          <a:xfrm>
            <a:off x="4130040" y="2656205"/>
            <a:ext cx="6666865" cy="1052830"/>
          </a:xfrm>
          <a:prstGeom prst="rect">
            <a:avLst/>
          </a:prstGeom>
          <a:ln w="12700">
            <a:miter lim="400000"/>
          </a:ln>
        </p:spPr>
        <p:txBody>
          <a:bodyPr wrap="square" lIns="65023" tIns="65023" rIns="65023" bIns="65023" anchor="b">
            <a:spAutoFit/>
          </a:bodyPr>
          <a:lstStyle/>
          <a:p>
            <a:pPr>
              <a:spcBef>
                <a:spcPts val="1000"/>
              </a:spcBef>
              <a:defRPr sz="6000">
                <a:solidFill>
                  <a:srgbClr val="FFFFFF"/>
                </a:solidFill>
                <a:latin typeface="冬青黑体简体中文 W3"/>
                <a:ea typeface="冬青黑体简体中文 W3"/>
                <a:cs typeface="冬青黑体简体中文 W3"/>
                <a:sym typeface="冬青黑体简体中文 W3"/>
              </a:defRPr>
            </a:pPr>
            <a:r>
              <a:t>Sym社区系统商业版</a:t>
            </a:r>
          </a:p>
        </p:txBody>
      </p:sp>
      <p:sp>
        <p:nvSpPr>
          <p:cNvPr id="136" name="副标题 3"/>
          <p:cNvSpPr txBox="1">
            <a:spLocks noGrp="1"/>
          </p:cNvSpPr>
          <p:nvPr>
            <p:ph type="subTitle" sz="quarter" idx="1"/>
          </p:nvPr>
        </p:nvSpPr>
        <p:spPr>
          <a:xfrm>
            <a:off x="3074035" y="5271135"/>
            <a:ext cx="7722870" cy="1135380"/>
          </a:xfrm>
          <a:prstGeom prst="rect">
            <a:avLst/>
          </a:prstGeom>
        </p:spPr>
        <p:txBody>
          <a:bodyPr/>
          <a:lstStyle/>
          <a:p>
            <a:r>
              <a:t>背景、功能以及技术架构简介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720455" y="7628890"/>
            <a:ext cx="2076450" cy="40640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none" lIns="65023" tIns="65023" rIns="65023" bIns="65023" numCol="1" spcCol="38100" rtlCol="0" anchor="t" forceAA="0">
            <a:spAutoFit/>
          </a:bodyPr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Franklin Gothic Book" panose="020B0503020102020204"/>
              </a:rPr>
              <a:t>2020</a:t>
            </a:r>
            <a:r>
              <a:rPr kumimoji="0" lang="zh-CN" altLang="en-US" sz="1800" b="0" i="0" u="none" strike="noStrike" cap="none" spc="0" normalizeH="0" baseline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+mj-lt"/>
                <a:ea typeface="宋体" panose="02010600030101010101" pitchFamily="2" charset="-122"/>
                <a:cs typeface="+mj-cs"/>
                <a:sym typeface="Franklin Gothic Book" panose="020B0503020102020204"/>
              </a:rPr>
              <a:t>年</a:t>
            </a:r>
            <a:r>
              <a:rPr kumimoji="0" lang="en-US" altLang="zh-CN" sz="1800" b="0" i="0" u="none" strike="noStrike" cap="none" spc="0" normalizeH="0" baseline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+mj-lt"/>
                <a:ea typeface="宋体" panose="02010600030101010101" pitchFamily="2" charset="-122"/>
                <a:cs typeface="+mj-cs"/>
                <a:sym typeface="Franklin Gothic Book" panose="020B0503020102020204"/>
              </a:rPr>
              <a:t>6</a:t>
            </a:r>
            <a:r>
              <a:rPr kumimoji="0" lang="zh-CN" altLang="en-US" sz="1800" b="0" i="0" u="none" strike="noStrike" cap="none" spc="0" normalizeH="0" baseline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+mj-lt"/>
                <a:ea typeface="宋体" panose="02010600030101010101" pitchFamily="2" charset="-122"/>
                <a:cs typeface="+mj-cs"/>
                <a:sym typeface="Franklin Gothic Book" panose="020B0503020102020204"/>
              </a:rPr>
              <a:t>月</a:t>
            </a:r>
            <a:r>
              <a:rPr kumimoji="0" lang="en-US" altLang="zh-CN" sz="1800" b="0" i="0" u="none" strike="noStrike" cap="none" spc="0" normalizeH="0" baseline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+mj-lt"/>
                <a:ea typeface="宋体" panose="02010600030101010101" pitchFamily="2" charset="-122"/>
                <a:cs typeface="+mj-cs"/>
                <a:sym typeface="Franklin Gothic Book" panose="020B0503020102020204"/>
              </a:rPr>
              <a:t>8</a:t>
            </a:r>
            <a:r>
              <a:rPr kumimoji="0" lang="zh-CN" altLang="en-US" sz="1800" b="0" i="0" u="none" strike="noStrike" cap="none" spc="0" normalizeH="0" baseline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+mj-lt"/>
                <a:ea typeface="宋体" panose="02010600030101010101" pitchFamily="2" charset="-122"/>
                <a:cs typeface="+mj-cs"/>
                <a:sym typeface="Franklin Gothic Book" panose="020B0503020102020204"/>
              </a:rPr>
              <a:t>日更新</a:t>
            </a: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FillTx/>
              <a:latin typeface="+mj-lt"/>
              <a:ea typeface="宋体" panose="02010600030101010101" pitchFamily="2" charset="-122"/>
              <a:cs typeface="+mj-cs"/>
              <a:sym typeface="Franklin Gothic Book" panose="020B0503020102020204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标题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货币系统</a:t>
            </a:r>
          </a:p>
        </p:txBody>
      </p:sp>
      <p:sp>
        <p:nvSpPr>
          <p:cNvPr id="163" name="内容占位符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少量二开即可对接区块链</a:t>
            </a:r>
          </a:p>
          <a:p>
            <a:r>
              <a:t>币种管理</a:t>
            </a:r>
          </a:p>
          <a:p>
            <a:r>
              <a:t>钱包地址管理</a:t>
            </a:r>
          </a:p>
          <a:p>
            <a:r>
              <a:t>转账、提币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主持人系统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zh-CN" altLang="en-US"/>
              <a:t>主持人类似传统论坛的版主，可更新管辖范围内的帖子、回帖和评论等内容</a:t>
            </a:r>
            <a:endParaRPr lang="zh-CN" altLang="en-US"/>
          </a:p>
          <a:p>
            <a:r>
              <a:rPr lang="zh-CN" altLang="en-US"/>
              <a:t>根据管辖范围不同，分为标签主持人、领域主持人</a:t>
            </a:r>
            <a:endParaRPr lang="zh-CN" altLang="en-US"/>
          </a:p>
          <a:p>
            <a:r>
              <a:rPr lang="zh-CN" altLang="en-US"/>
              <a:t>主持人权限可配置是否传播（由主持人再授权其他人成为主持人）</a:t>
            </a:r>
            <a:endParaRPr lang="zh-CN" altLang="en-US"/>
          </a:p>
          <a:p>
            <a:r>
              <a:rPr lang="zh-CN" altLang="en-US">
                <a:ea typeface="宋体" panose="02010600030101010101" pitchFamily="2" charset="-122"/>
              </a:rPr>
              <a:t>主持人更新内容操作前台可浏览更新历史，后台生成审计日志</a:t>
            </a:r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标题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隐私系统</a:t>
            </a:r>
          </a:p>
        </p:txBody>
      </p:sp>
      <p:sp>
        <p:nvSpPr>
          <p:cNvPr id="166" name="内容占位符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内容可见性控制（打赏区、仅楼主可见、禁止非登录浏览等）</a:t>
            </a:r>
          </a:p>
          <a:p>
            <a:r>
              <a:t>用户隐私开关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599" y="4740536"/>
            <a:ext cx="4948519" cy="44536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298" y="4740536"/>
            <a:ext cx="5601286" cy="445366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标题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通知系统</a:t>
            </a:r>
          </a:p>
        </p:txBody>
      </p:sp>
      <p:sp>
        <p:nvSpPr>
          <p:cNvPr id="170" name="内容占位符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详细的通知分类</a:t>
            </a:r>
          </a:p>
          <a:p>
            <a:r>
              <a:t>WebSocket实时通知</a:t>
            </a:r>
          </a:p>
          <a:p>
            <a:r>
              <a:t>合并频繁通知，减少打扰用户</a:t>
            </a:r>
          </a:p>
          <a:p>
            <a:r>
              <a:t>支持浏览器离线通知（Chrome、FF、Edge）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标题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举报系统</a:t>
            </a:r>
          </a:p>
        </p:txBody>
      </p:sp>
      <p:sp>
        <p:nvSpPr>
          <p:cNvPr id="173" name="内容占位符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举报用户</a:t>
            </a:r>
          </a:p>
          <a:p>
            <a:r>
              <a:t>举报帖子</a:t>
            </a:r>
          </a:p>
          <a:p>
            <a:r>
              <a:t>举报内容可进行忽略/奖励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标题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搜索系统</a:t>
            </a:r>
          </a:p>
        </p:txBody>
      </p:sp>
      <p:sp>
        <p:nvSpPr>
          <p:cNvPr id="176" name="内容占位符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少量二开对接Elasticsearch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标题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微信、第三方账号相关</a:t>
            </a:r>
          </a:p>
        </p:txBody>
      </p:sp>
      <p:sp>
        <p:nvSpPr>
          <p:cNvPr id="179" name="内容占位符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微信公众号、小程序对接</a:t>
            </a:r>
          </a:p>
          <a:p>
            <a:r>
              <a:t>支持通过微博、QQ、微信账号登录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标题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API</a:t>
            </a:r>
          </a:p>
        </p:txBody>
      </p:sp>
      <p:sp>
        <p:nvSpPr>
          <p:cNvPr id="182" name="内容占位符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提供丰富的API给APP客户端或者其他系统进行交互联动</a:t>
            </a:r>
          </a:p>
          <a:p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</a:rPr>
              <a:t>API文档</a:t>
            </a:r>
            <a:endParaRPr u="sng">
              <a:solidFill>
                <a:srgbClr val="0563C1"/>
              </a:solidFill>
              <a:uFill>
                <a:solidFill>
                  <a:srgbClr val="0563C1"/>
                </a:solidFill>
              </a:uFill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标题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其他功能</a:t>
            </a:r>
          </a:p>
        </p:txBody>
      </p:sp>
      <p:sp>
        <p:nvSpPr>
          <p:cNvPr id="185" name="内容占位符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16865" indent="-316865" defTabSz="1287145">
              <a:lnSpc>
                <a:spcPct val="81000"/>
              </a:lnSpc>
              <a:defRPr sz="2770"/>
            </a:pPr>
            <a:r>
              <a:rPr lang="zh-CN">
                <a:ea typeface="宋体" panose="02010600030101010101" pitchFamily="2" charset="-122"/>
              </a:rPr>
              <a:t>清风明月（</a:t>
            </a:r>
            <a:r>
              <a:t>简单的</a:t>
            </a:r>
            <a:r>
              <a:rPr lang="en-US"/>
              <a:t>“</a:t>
            </a:r>
            <a:r>
              <a:rPr lang="zh-CN">
                <a:ea typeface="宋体" panose="02010600030101010101" pitchFamily="2" charset="-122"/>
              </a:rPr>
              <a:t>说说</a:t>
            </a:r>
            <a:r>
              <a:rPr lang="en-US" altLang="zh-CN">
                <a:ea typeface="宋体" panose="02010600030101010101" pitchFamily="2" charset="-122"/>
              </a:rPr>
              <a:t>”</a:t>
            </a:r>
            <a:r>
              <a:rPr lang="zh-CN" altLang="en-US">
                <a:ea typeface="宋体" panose="02010600030101010101" pitchFamily="2" charset="-122"/>
              </a:rPr>
              <a:t>功能</a:t>
            </a:r>
            <a:r>
              <a:rPr lang="zh-CN">
                <a:ea typeface="宋体" panose="02010600030101010101" pitchFamily="2" charset="-122"/>
              </a:rPr>
              <a:t>）</a:t>
            </a:r>
          </a:p>
          <a:p>
            <a:pPr marL="316865" indent="-316865" defTabSz="1287145">
              <a:lnSpc>
                <a:spcPct val="81000"/>
              </a:lnSpc>
              <a:defRPr sz="2770"/>
            </a:pPr>
            <a:r>
              <a:t>注销账号</a:t>
            </a:r>
          </a:p>
          <a:p>
            <a:pPr marL="316865" indent="-316865" defTabSz="1287145">
              <a:lnSpc>
                <a:spcPct val="81000"/>
              </a:lnSpc>
              <a:defRPr sz="2770"/>
            </a:pPr>
            <a:r>
              <a:t>语音摘要</a:t>
            </a:r>
          </a:p>
          <a:p>
            <a:pPr marL="316865" indent="-316865" defTabSz="1287145">
              <a:lnSpc>
                <a:spcPct val="81000"/>
              </a:lnSpc>
              <a:defRPr sz="2770"/>
            </a:pPr>
            <a:r>
              <a:t>快捷键</a:t>
            </a:r>
          </a:p>
          <a:p>
            <a:pPr marL="316865" indent="-316865" defTabSz="1287145">
              <a:lnSpc>
                <a:spcPct val="81000"/>
              </a:lnSpc>
              <a:defRPr sz="2770"/>
            </a:pPr>
            <a:r>
              <a:t>匿名发帖</a:t>
            </a:r>
          </a:p>
          <a:p>
            <a:pPr marL="316865" indent="-316865" defTabSz="1287145">
              <a:lnSpc>
                <a:spcPct val="81000"/>
              </a:lnSpc>
              <a:defRPr sz="2770"/>
            </a:pPr>
            <a:r>
              <a:t>音视频播放</a:t>
            </a:r>
          </a:p>
          <a:p>
            <a:pPr marL="316865" indent="-316865" defTabSz="1287145">
              <a:lnSpc>
                <a:spcPct val="81000"/>
              </a:lnSpc>
              <a:defRPr sz="2770"/>
            </a:pPr>
            <a:r>
              <a:t>录音发帖</a:t>
            </a:r>
          </a:p>
          <a:p>
            <a:pPr marL="316865" indent="-316865" defTabSz="1287145">
              <a:lnSpc>
                <a:spcPct val="81000"/>
              </a:lnSpc>
              <a:defRPr sz="2770"/>
            </a:pPr>
            <a:r>
              <a:rPr lang="zh-CN">
                <a:ea typeface="宋体" panose="02010600030101010101" pitchFamily="2" charset="-122"/>
              </a:rPr>
              <a:t>投票表单</a:t>
            </a:r>
            <a:endParaRPr lang="zh-CN">
              <a:ea typeface="宋体" panose="02010600030101010101" pitchFamily="2" charset="-122"/>
            </a:endParaRPr>
          </a:p>
          <a:p>
            <a:pPr marL="316865" indent="-316865" defTabSz="1287145">
              <a:lnSpc>
                <a:spcPct val="81000"/>
              </a:lnSpc>
              <a:defRPr sz="2770"/>
            </a:pPr>
            <a:r>
              <a:t>多主题</a:t>
            </a:r>
          </a:p>
          <a:p>
            <a:pPr marL="316865" indent="-316865" defTabSz="1287145">
              <a:lnSpc>
                <a:spcPct val="81000"/>
              </a:lnSpc>
              <a:defRPr sz="2770"/>
            </a:pPr>
            <a:r>
              <a:t>多维度用户数据统计</a:t>
            </a:r>
          </a:p>
          <a:p>
            <a:pPr marL="316865" indent="-316865" defTabSz="1287145">
              <a:lnSpc>
                <a:spcPct val="81000"/>
              </a:lnSpc>
              <a:defRPr sz="2770"/>
            </a:pPr>
            <a:r>
              <a:t>多语言国际化</a:t>
            </a:r>
          </a:p>
          <a:p>
            <a:pPr marL="316865" indent="-316865" defTabSz="1287145">
              <a:lnSpc>
                <a:spcPct val="81000"/>
              </a:lnSpc>
              <a:defRPr sz="2770"/>
            </a:pPr>
            <a:r>
              <a:t>……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标题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环境搭建</a:t>
            </a:r>
          </a:p>
        </p:txBody>
      </p:sp>
      <p:sp>
        <p:nvSpPr>
          <p:cNvPr id="188" name="内容占位符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JDK 8</a:t>
            </a:r>
          </a:p>
          <a:p>
            <a:r>
              <a:t>MySQL </a:t>
            </a:r>
            <a:r>
              <a:rPr lang="en-US"/>
              <a:t>8</a:t>
            </a:r>
            <a:r>
              <a:t>+</a:t>
            </a:r>
          </a:p>
          <a:p>
            <a:r>
              <a:t>Maven</a:t>
            </a:r>
          </a:p>
          <a:p/>
          <a:p>
            <a:pPr marL="0" indent="0">
              <a:buSzTx/>
              <a:buNone/>
            </a:pPr>
            <a:r>
              <a:t>细节请参考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</a:rPr>
              <a:t>《Sym安装指南》</a:t>
            </a:r>
            <a:endParaRPr u="sng">
              <a:solidFill>
                <a:srgbClr val="0563C1"/>
              </a:solidFill>
              <a:uFill>
                <a:solidFill>
                  <a:srgbClr val="0563C1"/>
                </a:solidFill>
              </a:u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标题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开发背景</a:t>
            </a:r>
          </a:p>
        </p:txBody>
      </p:sp>
      <p:sp>
        <p:nvSpPr>
          <p:cNvPr id="139" name="内容占位符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>
              <a:lnSpc>
                <a:spcPct val="90000"/>
              </a:lnSpc>
              <a:spcBef>
                <a:spcPts val="1400"/>
              </a:spcBef>
              <a:defRPr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r>
              <a:t>初始研发于2011年</a:t>
            </a:r>
          </a:p>
          <a:p>
            <a:pPr marL="285750" indent="-285750">
              <a:lnSpc>
                <a:spcPct val="90000"/>
              </a:lnSpc>
              <a:spcBef>
                <a:spcPts val="1400"/>
              </a:spcBef>
              <a:defRPr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r>
              <a:t>业界缺乏Java写的社区论坛</a:t>
            </a:r>
          </a:p>
          <a:p>
            <a:pPr marL="285750" indent="-285750">
              <a:lnSpc>
                <a:spcPct val="90000"/>
              </a:lnSpc>
              <a:spcBef>
                <a:spcPts val="1400"/>
              </a:spcBef>
              <a:defRPr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r>
              <a:t>结合实际运营需求驱动开发</a:t>
            </a:r>
          </a:p>
          <a:p>
            <a:pPr marL="285750" indent="-285750">
              <a:lnSpc>
                <a:spcPct val="90000"/>
              </a:lnSpc>
              <a:spcBef>
                <a:spcPts val="1400"/>
              </a:spcBef>
              <a:defRPr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r>
              <a:t>易于扩展的二次开发平台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dissolve/>
      </p:transition>
    </mc:Choice>
    <mc:Fallback>
      <p:transition spd="slow">
        <p:dissolv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标题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技术架构</a:t>
            </a:r>
          </a:p>
        </p:txBody>
      </p:sp>
      <p:sp>
        <p:nvSpPr>
          <p:cNvPr id="191" name="内容占位符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开发框架</a:t>
            </a:r>
          </a:p>
          <a:p>
            <a:r>
              <a:t>MVC分层</a:t>
            </a:r>
          </a:p>
          <a:p>
            <a:r>
              <a:t>移动端</a:t>
            </a:r>
          </a:p>
          <a:p>
            <a:r>
              <a:t>SEO</a:t>
            </a:r>
          </a:p>
          <a:p>
            <a:r>
              <a:t>性能优化</a:t>
            </a:r>
          </a:p>
          <a:p>
            <a:r>
              <a:t>安全性</a:t>
            </a:r>
          </a:p>
          <a:p>
            <a:r>
              <a:t>集群部署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标题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开发框架</a:t>
            </a:r>
          </a:p>
        </p:txBody>
      </p:sp>
      <p:sp>
        <p:nvSpPr>
          <p:cNvPr id="194" name="内容占位符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基于Latke开发，类似SpringMVC的轻量级 </a:t>
            </a:r>
            <a:r>
              <a:rPr lang="en-US"/>
              <a:t>Web </a:t>
            </a:r>
            <a:r>
              <a:t>框架</a:t>
            </a:r>
          </a:p>
          <a:p>
            <a:r>
              <a:t>服务端模板使用FreeMarker</a:t>
            </a:r>
          </a:p>
          <a:p>
            <a:r>
              <a:t>前端jQuery，webpack打包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标题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MVC分层</a:t>
            </a:r>
          </a:p>
        </p:txBody>
      </p:sp>
      <p:sp>
        <p:nvSpPr>
          <p:cNvPr id="197" name="内容占位符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Processor控制器层，处理AJAX、PJAX、页面渲染</a:t>
            </a:r>
          </a:p>
          <a:p>
            <a:r>
              <a:t>Service服务层，所有交互操作基本都封装在内，兼顾复用与扩展</a:t>
            </a:r>
          </a:p>
          <a:p>
            <a:r>
              <a:t>Repository数据访问层，处理JSON数据存取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标题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移动端</a:t>
            </a:r>
          </a:p>
        </p:txBody>
      </p:sp>
      <p:sp>
        <p:nvSpPr>
          <p:cNvPr id="200" name="内容占位符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单独一套模板进行渲染</a:t>
            </a:r>
          </a:p>
          <a:p>
            <a:r>
              <a:t>支持PWA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标题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SEO	</a:t>
            </a:r>
          </a:p>
        </p:txBody>
      </p:sp>
      <p:sp>
        <p:nvSpPr>
          <p:cNvPr id="203" name="内容占位符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合理的URL、DOM</a:t>
            </a:r>
          </a:p>
          <a:p>
            <a:r>
              <a:t>所有链接精准设置rel</a:t>
            </a:r>
          </a:p>
          <a:p>
            <a:r>
              <a:rPr lang="zh-CN">
                <a:ea typeface="宋体" panose="02010600030101010101" pitchFamily="2" charset="-122"/>
              </a:rPr>
              <a:t>结构化数据（</a:t>
            </a:r>
            <a:r>
              <a:rPr lang="en-US" altLang="zh-CN">
                <a:ea typeface="宋体" panose="02010600030101010101" pitchFamily="2" charset="-122"/>
              </a:rPr>
              <a:t>JSON-LD</a:t>
            </a:r>
            <a:r>
              <a:rPr lang="zh-CN" altLang="en-US">
                <a:ea typeface="宋体" panose="02010600030101010101" pitchFamily="2" charset="-122"/>
              </a:rPr>
              <a:t>）</a:t>
            </a:r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标题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性能优化</a:t>
            </a:r>
          </a:p>
        </p:txBody>
      </p:sp>
      <p:sp>
        <p:nvSpPr>
          <p:cNvPr id="206" name="内容占位符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>
                <a:ea typeface="宋体" panose="02010600030101010101" pitchFamily="2" charset="-122"/>
              </a:rPr>
              <a:t>尽量避免</a:t>
            </a:r>
            <a:r>
              <a:t>SQL join</a:t>
            </a:r>
          </a:p>
          <a:p>
            <a:r>
              <a:t>热数据缓存</a:t>
            </a:r>
          </a:p>
          <a:p>
            <a:r>
              <a:t>支持Redis或内存缓存</a:t>
            </a:r>
          </a:p>
          <a:p>
            <a:r>
              <a:t>后端耗时埋点与性能监控日志</a:t>
            </a:r>
          </a:p>
          <a:p>
            <a:r>
              <a:t>前端按需加载图片、JS</a:t>
            </a:r>
          </a:p>
          <a:p>
            <a:r>
              <a:t>前端Service Worker缓存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标题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安全性</a:t>
            </a:r>
          </a:p>
        </p:txBody>
      </p:sp>
      <p:sp>
        <p:nvSpPr>
          <p:cNvPr id="209" name="内容占位符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全面防御XSS、CSRF</a:t>
            </a:r>
          </a:p>
          <a:p>
            <a:r>
              <a:t>内置CC攻击过滤</a:t>
            </a:r>
          </a:p>
          <a:p>
            <a:r>
              <a:t>支持敏感词配置</a:t>
            </a:r>
          </a:p>
          <a:p>
            <a:r>
              <a:t>可接入微信提供的内容安全校验接口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标题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集群部署</a:t>
            </a:r>
          </a:p>
        </p:txBody>
      </p:sp>
      <p:sp>
        <p:nvSpPr>
          <p:cNvPr id="212" name="内容占位符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会话通过Cookie校验</a:t>
            </a:r>
          </a:p>
          <a:p>
            <a:r>
              <a:t>使用Redis统一缓存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标题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开源商业化</a:t>
            </a:r>
          </a:p>
        </p:txBody>
      </p:sp>
      <p:sp>
        <p:nvSpPr>
          <p:cNvPr id="142" name="内容占位符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B3log开源组织</a:t>
            </a:r>
          </a:p>
          <a:p>
            <a:r>
              <a:t>社区版开源协议AGPL</a:t>
            </a:r>
          </a:p>
          <a:p>
            <a:r>
              <a:t>商业版使用授权</a:t>
            </a:r>
          </a:p>
          <a:p>
            <a:r>
              <a:t>Sym软件著作权</a:t>
            </a:r>
          </a:p>
          <a:p>
            <a:r>
              <a:t>云南链滴科技有限公司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标题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客户案例</a:t>
            </a:r>
          </a:p>
        </p:txBody>
      </p:sp>
      <p:sp>
        <p:nvSpPr>
          <p:cNvPr id="145" name="内容占位符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>
                <a:ea typeface="宋体" panose="02010600030101010101" pitchFamily="2" charset="-122"/>
              </a:rPr>
              <a:t>快递</a:t>
            </a:r>
            <a:r>
              <a:rPr lang="en-US" altLang="zh-CN">
                <a:ea typeface="宋体" panose="02010600030101010101" pitchFamily="2" charset="-122"/>
              </a:rPr>
              <a:t>100</a:t>
            </a:r>
            <a:r>
              <a:t> </a:t>
            </a:r>
            <a:r>
              <a:rPr>
                <a:hlinkClick r:id="rId1" tooltip="" action="ppaction://hlinkfile"/>
              </a:rPr>
              <a:t>https://bbs.kuaidi100.com</a:t>
            </a:r>
          </a:p>
          <a:p>
            <a:r>
              <a:t>四方环视 </a:t>
            </a:r>
            <a:r>
              <a:rPr>
                <a:hlinkClick r:id="rId2"/>
              </a:rPr>
              <a:t>http://bbs.ivrpano.com</a:t>
            </a:r>
          </a:p>
          <a:p>
            <a:r>
              <a:t>乾学院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</a:rPr>
              <a:t>http://c.raqsoft.com.cn</a:t>
            </a:r>
            <a:endParaRPr u="sng">
              <a:solidFill>
                <a:srgbClr val="0563C1"/>
              </a:solidFill>
              <a:uFill>
                <a:solidFill>
                  <a:srgbClr val="0563C1"/>
                </a:solidFill>
              </a:uFill>
            </a:endParaRPr>
          </a:p>
          <a:p>
            <a:r>
              <a:rPr lang="zh-CN">
                <a:ea typeface="宋体" panose="02010600030101010101" pitchFamily="2" charset="-122"/>
              </a:rPr>
              <a:t>神州邦邦 </a:t>
            </a:r>
            <a:r>
              <a:rPr lang="zh-CN">
                <a:ea typeface="宋体" panose="02010600030101010101" pitchFamily="2" charset="-122"/>
                <a:hlinkClick r:id="rId3" action="ppaction://hlinkfile"/>
              </a:rPr>
              <a:t>https://c.shenzhoubb.com</a:t>
            </a:r>
            <a:endParaRPr lang="zh-CN">
              <a:ea typeface="宋体" panose="02010600030101010101" pitchFamily="2" charset="-122"/>
            </a:endParaRPr>
          </a:p>
          <a:p>
            <a:r>
              <a:t>深圳金蝶 </a:t>
            </a:r>
            <a:r>
              <a:rPr>
                <a:hlinkClick r:id="rId4" tooltip="" action="ppaction://hlinkfile"/>
              </a:rPr>
              <a:t>https://cs.jdy.com</a:t>
            </a:r>
          </a:p>
          <a:p>
            <a:r>
              <a:rPr lang="zh-CN" altLang="en-US">
                <a:ea typeface="宋体" panose="02010600030101010101" pitchFamily="2" charset="-122"/>
              </a:rPr>
              <a:t>某银行集团（</a:t>
            </a:r>
            <a:r>
              <a:rPr lang="en-US" altLang="zh-CN">
                <a:ea typeface="宋体" panose="02010600030101010101" pitchFamily="2" charset="-122"/>
                <a:sym typeface="+mn-ea"/>
              </a:rPr>
              <a:t>8</a:t>
            </a:r>
            <a:r>
              <a:rPr lang="zh-CN" altLang="en-US">
                <a:ea typeface="宋体" panose="02010600030101010101" pitchFamily="2" charset="-122"/>
                <a:sym typeface="+mn-ea"/>
              </a:rPr>
              <a:t>万</a:t>
            </a:r>
            <a:r>
              <a:rPr lang="en-US" altLang="zh-CN">
                <a:ea typeface="宋体" panose="02010600030101010101" pitchFamily="2" charset="-122"/>
                <a:sym typeface="+mn-ea"/>
              </a:rPr>
              <a:t>+</a:t>
            </a:r>
            <a:r>
              <a:rPr lang="zh-CN" altLang="en-US">
                <a:ea typeface="宋体" panose="02010600030101010101" pitchFamily="2" charset="-122"/>
                <a:sym typeface="+mn-ea"/>
              </a:rPr>
              <a:t>员工）</a:t>
            </a:r>
            <a:r>
              <a:rPr lang="zh-CN" altLang="en-US">
                <a:ea typeface="宋体" panose="02010600030101010101" pitchFamily="2" charset="-122"/>
              </a:rPr>
              <a:t>内网论坛</a:t>
            </a:r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标题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功能模块</a:t>
            </a:r>
          </a:p>
        </p:txBody>
      </p:sp>
      <p:sp>
        <p:nvSpPr>
          <p:cNvPr id="148" name="内容占位符 2"/>
          <p:cNvSpPr txBox="1">
            <a:spLocks noGrp="1"/>
          </p:cNvSpPr>
          <p:nvPr>
            <p:ph type="body" idx="1"/>
          </p:nvPr>
        </p:nvSpPr>
        <p:spPr>
          <a:xfrm>
            <a:off x="609599" y="3340100"/>
            <a:ext cx="11704322" cy="6416090"/>
          </a:xfrm>
          <a:prstGeom prst="rect">
            <a:avLst/>
          </a:prstGeom>
        </p:spPr>
        <p:txBody>
          <a:bodyPr/>
          <a:lstStyle/>
          <a:p>
            <a:pPr marL="314325" indent="-314325">
              <a:defRPr sz="2200"/>
            </a:pPr>
            <a:r>
              <a:t>积分系统</a:t>
            </a:r>
          </a:p>
          <a:p>
            <a:pPr marL="314325" indent="-314325">
              <a:defRPr sz="2200"/>
            </a:pPr>
            <a:r>
              <a:t>榜单系统</a:t>
            </a:r>
          </a:p>
          <a:p>
            <a:pPr marL="314325" indent="-314325">
              <a:defRPr sz="2200"/>
            </a:pPr>
            <a:r>
              <a:t>问答系统</a:t>
            </a:r>
          </a:p>
          <a:p>
            <a:pPr marL="314325" indent="-314325">
              <a:defRPr sz="2200"/>
            </a:pPr>
            <a:r>
              <a:t>贡献系统（用户角色与</a:t>
            </a:r>
            <a:r>
              <a:rPr lang="zh-CN">
                <a:ea typeface="宋体" panose="02010600030101010101" pitchFamily="2" charset="-122"/>
              </a:rPr>
              <a:t>功能级</a:t>
            </a:r>
            <a:r>
              <a:t>权限）</a:t>
            </a:r>
          </a:p>
          <a:p>
            <a:pPr marL="314325" indent="-314325">
              <a:defRPr sz="2200"/>
            </a:pPr>
            <a:r>
              <a:rPr lang="zh-CN">
                <a:ea typeface="宋体" panose="02010600030101010101" pitchFamily="2" charset="-122"/>
              </a:rPr>
              <a:t>主持人系统（版主，数据级权限）</a:t>
            </a:r>
          </a:p>
          <a:p>
            <a:pPr marL="314325" indent="-314325">
              <a:defRPr sz="2200"/>
            </a:pPr>
            <a:r>
              <a:t>货币系统（可对接区块链虚拟货币）</a:t>
            </a:r>
          </a:p>
          <a:p>
            <a:pPr marL="314325" indent="-314325">
              <a:defRPr sz="2200"/>
            </a:pPr>
            <a:r>
              <a:t>隐私系统（匿名浏览、用户隐私开关）</a:t>
            </a:r>
          </a:p>
          <a:p>
            <a:pPr marL="314325" indent="-314325">
              <a:defRPr sz="2200"/>
            </a:pPr>
            <a:r>
              <a:t>通知系统</a:t>
            </a:r>
          </a:p>
          <a:p>
            <a:pPr marL="314325" indent="-314325">
              <a:defRPr sz="2200"/>
            </a:pPr>
            <a:r>
              <a:t>举报系统</a:t>
            </a:r>
          </a:p>
          <a:p>
            <a:pPr marL="314325" indent="-314325">
              <a:defRPr sz="2200"/>
            </a:pPr>
            <a:r>
              <a:t>搜索系统</a:t>
            </a:r>
          </a:p>
          <a:p>
            <a:pPr marL="314325" indent="-314325">
              <a:defRPr sz="2200"/>
            </a:pPr>
            <a:r>
              <a:t>微信、第三方账号相关</a:t>
            </a:r>
          </a:p>
          <a:p>
            <a:pPr marL="314325" indent="-314325">
              <a:defRPr sz="2200"/>
            </a:pPr>
            <a:r>
              <a:t>API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标题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积分系统</a:t>
            </a:r>
          </a:p>
        </p:txBody>
      </p:sp>
      <p:sp>
        <p:nvSpPr>
          <p:cNvPr id="151" name="内容占位符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大部分操作消耗积分（防止垃圾内容</a:t>
            </a:r>
            <a:r>
              <a:rPr lang="zh-CN">
                <a:ea typeface="宋体" panose="02010600030101010101" pitchFamily="2" charset="-122"/>
              </a:rPr>
              <a:t>，促使用户创造有价值的内容</a:t>
            </a:r>
            <a:r>
              <a:t>）</a:t>
            </a:r>
          </a:p>
          <a:p>
            <a:r>
              <a:t>每一项积分相关操作均可配置数值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标题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榜单系统</a:t>
            </a:r>
          </a:p>
        </p:txBody>
      </p:sp>
      <p:sp>
        <p:nvSpPr>
          <p:cNvPr id="154" name="内容占位符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积分排行榜</a:t>
            </a:r>
          </a:p>
          <a:p>
            <a:r>
              <a:t>签到排行榜</a:t>
            </a:r>
          </a:p>
          <a:p>
            <a:r>
              <a:t>贡献排行榜</a:t>
            </a:r>
          </a:p>
          <a:p>
            <a:r>
              <a:t>链接排行榜（站外链接点击）</a:t>
            </a:r>
          </a:p>
          <a:p>
            <a:r>
              <a:t>活跃度排行榜</a:t>
            </a:r>
          </a:p>
          <a:p>
            <a:r>
              <a:t>帖子排行榜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标题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问答系统</a:t>
            </a:r>
          </a:p>
        </p:txBody>
      </p:sp>
      <p:sp>
        <p:nvSpPr>
          <p:cNvPr id="157" name="内容占位符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提问积分悬赏</a:t>
            </a:r>
          </a:p>
          <a:p>
            <a:r>
              <a:t>采纳答案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标题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贡献系统</a:t>
            </a:r>
          </a:p>
        </p:txBody>
      </p:sp>
      <p:sp>
        <p:nvSpPr>
          <p:cNvPr id="160" name="内容占位符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对用户贡献进行量化</a:t>
            </a:r>
          </a:p>
          <a:p>
            <a:r>
              <a:t>影响角色，最终影响权限 </a:t>
            </a:r>
          </a:p>
        </p:txBody>
      </p:sp>
    </p:spTree>
  </p:cSld>
  <p:clrMapOvr>
    <a:masterClrMapping/>
  </p:clrMapOvr>
  <p:transition spd="med"/>
</p:sld>
</file>

<file path=ppt/tags/tag1.xml><?xml version="1.0" encoding="utf-8"?>
<p:tagLst xmlns:p="http://schemas.openxmlformats.org/presentationml/2006/main">
  <p:tag name="KSO_WM_DOC_GUID" val="{fceee0d5-dd62-4a8f-8d5e-b465a83cc8a5}"/>
</p:tagLst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00000"/>
      </a:accent1>
      <a:accent2>
        <a:srgbClr val="FF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Franklin Gothic Book"/>
        <a:ea typeface="Franklin Gothic Book"/>
        <a:cs typeface="Franklin Gothic Book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65023" tIns="65023" rIns="65023" bIns="65023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Franklin Gothic Book" panose="020B05030201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65023" tIns="65023" rIns="65023" bIns="65023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Franklin Gothic Book" panose="020B05030201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00000"/>
      </a:accent1>
      <a:accent2>
        <a:srgbClr val="FF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Franklin Gothic Book"/>
        <a:ea typeface="Franklin Gothic Book"/>
        <a:cs typeface="Franklin Gothic Book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65023" tIns="65023" rIns="65023" bIns="65023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Franklin Gothic Book" panose="020B05030201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65023" tIns="65023" rIns="65023" bIns="65023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Franklin Gothic Book" panose="020B05030201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1394</Words>
  <Application>WPS 演示</Application>
  <PresentationFormat>自定义</PresentationFormat>
  <Paragraphs>192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4" baseType="lpstr">
      <vt:lpstr>Arial</vt:lpstr>
      <vt:lpstr>宋体</vt:lpstr>
      <vt:lpstr>Wingdings</vt:lpstr>
      <vt:lpstr>Franklin Gothic Book</vt:lpstr>
      <vt:lpstr>冬青黑体简体中文 W3</vt:lpstr>
      <vt:lpstr>黑体</vt:lpstr>
      <vt:lpstr>Franklin Gothic Medium</vt:lpstr>
      <vt:lpstr>Arial</vt:lpstr>
      <vt:lpstr>Helvetica Neue Medium</vt:lpstr>
      <vt:lpstr>Helvetica Neue</vt:lpstr>
      <vt:lpstr>Helvetica Neue Light</vt:lpstr>
      <vt:lpstr>Calibri Light</vt:lpstr>
      <vt:lpstr>Calibri</vt:lpstr>
      <vt:lpstr>微软雅黑</vt:lpstr>
      <vt:lpstr>Arial Unicode MS</vt:lpstr>
      <vt:lpstr>Franklin Gothic Book</vt:lpstr>
      <vt:lpstr>Office 主题</vt:lpstr>
      <vt:lpstr>PowerPoint 演示文稿</vt:lpstr>
      <vt:lpstr>开发背景</vt:lpstr>
      <vt:lpstr>开源商业化</vt:lpstr>
      <vt:lpstr>客户案例</vt:lpstr>
      <vt:lpstr>功能模块</vt:lpstr>
      <vt:lpstr>积分系统</vt:lpstr>
      <vt:lpstr>榜单系统</vt:lpstr>
      <vt:lpstr>问答系统</vt:lpstr>
      <vt:lpstr>贡献系统</vt:lpstr>
      <vt:lpstr>货币系统</vt:lpstr>
      <vt:lpstr>PowerPoint 演示文稿</vt:lpstr>
      <vt:lpstr>隐私系统</vt:lpstr>
      <vt:lpstr>通知系统</vt:lpstr>
      <vt:lpstr>举报系统</vt:lpstr>
      <vt:lpstr>搜索系统</vt:lpstr>
      <vt:lpstr>微信、第三方账号相关</vt:lpstr>
      <vt:lpstr>API</vt:lpstr>
      <vt:lpstr>其他功能</vt:lpstr>
      <vt:lpstr>环境搭建</vt:lpstr>
      <vt:lpstr>技术架构</vt:lpstr>
      <vt:lpstr>开发框架</vt:lpstr>
      <vt:lpstr>MVC分层</vt:lpstr>
      <vt:lpstr>移动端</vt:lpstr>
      <vt:lpstr>SEO	</vt:lpstr>
      <vt:lpstr>性能优化</vt:lpstr>
      <vt:lpstr>安全性</vt:lpstr>
      <vt:lpstr>集群部署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DL882</cp:lastModifiedBy>
  <cp:revision>19</cp:revision>
  <dcterms:created xsi:type="dcterms:W3CDTF">2019-01-19T11:50:00Z</dcterms:created>
  <dcterms:modified xsi:type="dcterms:W3CDTF">2020-06-08T00:59:19Z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